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9"/>
  </p:notesMasterIdLst>
  <p:sldIdLst>
    <p:sldId id="256" r:id="rId2"/>
    <p:sldId id="265" r:id="rId3"/>
    <p:sldId id="258" r:id="rId4"/>
    <p:sldId id="260" r:id="rId5"/>
    <p:sldId id="262" r:id="rId6"/>
    <p:sldId id="263" r:id="rId7"/>
    <p:sldId id="264" r:id="rId8"/>
  </p:sldIdLst>
  <p:sldSz cx="9144000" cy="5143500" type="screen16x9"/>
  <p:notesSz cx="6858000" cy="9144000"/>
  <p:embeddedFontLst>
    <p:embeddedFont>
      <p:font typeface="Gill Sans MT" panose="020B0502020104020203" pitchFamily="34" charset="0"/>
      <p:regular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1934" y="80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>
          <a:extLst>
            <a:ext uri="{FF2B5EF4-FFF2-40B4-BE49-F238E27FC236}">
              <a16:creationId xmlns:a16="http://schemas.microsoft.com/office/drawing/2014/main" id="{9AC234FC-5C9A-41EA-2D1A-BF2DE5054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400b945f04_0_66:notes">
            <a:extLst>
              <a:ext uri="{FF2B5EF4-FFF2-40B4-BE49-F238E27FC236}">
                <a16:creationId xmlns:a16="http://schemas.microsoft.com/office/drawing/2014/main" id="{B4A8602B-1189-C46A-CDBA-0761A9A2E3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400b945f04_0_66:notes">
            <a:extLst>
              <a:ext uri="{FF2B5EF4-FFF2-40B4-BE49-F238E27FC236}">
                <a16:creationId xmlns:a16="http://schemas.microsoft.com/office/drawing/2014/main" id="{7B695FE3-8A18-F2E3-1E19-6439114C0DB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"If the load is 18kg, and you only need to pull 9kg — the M.A is 2!"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59141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400b945f04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400b945f04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"If the load is 18kg, and you only need to pull 9kg — the M.A is 2!"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400b945f04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400b945f04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400b945f04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400b945f04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400b945f04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400b945f04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400b945f04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400b945f04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3335" y="601724"/>
            <a:ext cx="6477805" cy="1906073"/>
          </a:xfrm>
        </p:spPr>
        <p:txBody>
          <a:bodyPr bIns="0" anchor="b">
            <a:normAutofit/>
          </a:bodyPr>
          <a:lstStyle>
            <a:lvl1pPr algn="l">
              <a:defRPr sz="495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13335" y="2648403"/>
            <a:ext cx="6477804" cy="733216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35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35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12376" y="246981"/>
            <a:ext cx="3730436" cy="2319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8249" y="599230"/>
            <a:ext cx="608264" cy="37768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813335" y="2646407"/>
            <a:ext cx="647780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760656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cxnSp>
        <p:nvCxnSpPr>
          <p:cNvPr id="26" name="Straight Connector 25"/>
          <p:cNvCxnSpPr/>
          <p:nvPr/>
        </p:nvCxnSpPr>
        <p:spPr>
          <a:xfrm>
            <a:off x="1090422" y="1385316"/>
            <a:ext cx="720564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334922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79333" y="599230"/>
            <a:ext cx="1211807" cy="3494917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3504" y="599230"/>
            <a:ext cx="5871623" cy="349491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7079333" y="599230"/>
            <a:ext cx="0" cy="3494917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554652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5629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cxnSp>
        <p:nvCxnSpPr>
          <p:cNvPr id="33" name="Straight Connector 32"/>
          <p:cNvCxnSpPr/>
          <p:nvPr/>
        </p:nvCxnSpPr>
        <p:spPr>
          <a:xfrm>
            <a:off x="1090422" y="1385316"/>
            <a:ext cx="720564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4976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0679" y="1317097"/>
            <a:ext cx="6482366" cy="1415963"/>
          </a:xfrm>
        </p:spPr>
        <p:txBody>
          <a:bodyPr anchor="b">
            <a:normAutofit/>
          </a:bodyPr>
          <a:lstStyle>
            <a:lvl1pPr algn="l">
              <a:defRPr sz="27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0679" y="2854647"/>
            <a:ext cx="6472835" cy="759697"/>
          </a:xfrm>
        </p:spPr>
        <p:txBody>
          <a:bodyPr tIns="91440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90679" y="2853739"/>
            <a:ext cx="647283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23358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6913" y="603667"/>
            <a:ext cx="7204226" cy="794479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5498" y="1508159"/>
            <a:ext cx="3483864" cy="258644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328" y="1513007"/>
            <a:ext cx="3483864" cy="258114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cxnSp>
        <p:nvCxnSpPr>
          <p:cNvPr id="35" name="Straight Connector 34"/>
          <p:cNvCxnSpPr/>
          <p:nvPr/>
        </p:nvCxnSpPr>
        <p:spPr>
          <a:xfrm>
            <a:off x="1090422" y="1385316"/>
            <a:ext cx="720564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807205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5394" y="603123"/>
            <a:ext cx="7205746" cy="792239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5393" y="1514662"/>
            <a:ext cx="3483864" cy="60145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5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5393" y="2118202"/>
            <a:ext cx="3483864" cy="198334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9272" y="1517253"/>
            <a:ext cx="3483864" cy="601678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5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9272" y="2116119"/>
            <a:ext cx="3483864" cy="197802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cxnSp>
        <p:nvCxnSpPr>
          <p:cNvPr id="29" name="Straight Connector 28"/>
          <p:cNvCxnSpPr/>
          <p:nvPr/>
        </p:nvCxnSpPr>
        <p:spPr>
          <a:xfrm>
            <a:off x="1090422" y="1385316"/>
            <a:ext cx="720564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515534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cxnSp>
        <p:nvCxnSpPr>
          <p:cNvPr id="25" name="Straight Connector 24"/>
          <p:cNvCxnSpPr/>
          <p:nvPr/>
        </p:nvCxnSpPr>
        <p:spPr>
          <a:xfrm>
            <a:off x="1090422" y="1385316"/>
            <a:ext cx="720564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535504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186375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504" y="599230"/>
            <a:ext cx="2454824" cy="1685338"/>
          </a:xfrm>
        </p:spPr>
        <p:txBody>
          <a:bodyPr anchor="b">
            <a:normAutofit/>
          </a:bodyPr>
          <a:lstStyle>
            <a:lvl1pPr algn="l">
              <a:defRPr sz="18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2785" y="599230"/>
            <a:ext cx="4509353" cy="3494120"/>
          </a:xfrm>
        </p:spPr>
        <p:txBody>
          <a:bodyPr anchor="ctr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3504" y="2404119"/>
            <a:ext cx="2456260" cy="1686136"/>
          </a:xfrm>
        </p:spPr>
        <p:txBody>
          <a:bodyPr/>
          <a:lstStyle>
            <a:lvl1pPr marL="0" indent="0" algn="l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cxnSp>
        <p:nvCxnSpPr>
          <p:cNvPr id="17" name="Straight Connector 16"/>
          <p:cNvCxnSpPr/>
          <p:nvPr/>
        </p:nvCxnSpPr>
        <p:spPr>
          <a:xfrm>
            <a:off x="1086210" y="2404118"/>
            <a:ext cx="245211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070286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5608041" y="361628"/>
            <a:ext cx="3055900" cy="3861826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405" y="847135"/>
            <a:ext cx="4149246" cy="1372938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3292" y="841907"/>
            <a:ext cx="2093378" cy="2899745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7747" y="2359494"/>
            <a:ext cx="4143303" cy="1502807"/>
          </a:xfrm>
        </p:spPr>
        <p:txBody>
          <a:bodyPr>
            <a:normAutofit/>
          </a:bodyPr>
          <a:lstStyle>
            <a:lvl1pPr marL="0" indent="0" algn="l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85537" y="4102393"/>
            <a:ext cx="4145513" cy="240092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85537" y="238981"/>
            <a:ext cx="4155753" cy="24069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cxnSp>
        <p:nvCxnSpPr>
          <p:cNvPr id="31" name="Straight Connector 30"/>
          <p:cNvCxnSpPr/>
          <p:nvPr/>
        </p:nvCxnSpPr>
        <p:spPr>
          <a:xfrm>
            <a:off x="1085537" y="2357704"/>
            <a:ext cx="414551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442712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514607"/>
            <a:ext cx="9144000" cy="3079456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4594860"/>
            <a:ext cx="9144000" cy="55721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8685" y="603390"/>
            <a:ext cx="7202456" cy="7869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8685" y="1511799"/>
            <a:ext cx="7202456" cy="2587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65604" y="247778"/>
            <a:ext cx="2625536" cy="2319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684" y="246981"/>
            <a:ext cx="4454127" cy="2319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0046" y="599230"/>
            <a:ext cx="608264" cy="37768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100">
                <a:solidFill>
                  <a:schemeClr val="accent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4596310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581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24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5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35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05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ctrTitle"/>
          </p:nvPr>
        </p:nvSpPr>
        <p:spPr>
          <a:xfrm>
            <a:off x="1152150" y="2060539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Mechanical Advantage &amp; Pulley Systems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A88C0C90-841C-2865-DB34-817EAD27F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>
            <a:extLst>
              <a:ext uri="{FF2B5EF4-FFF2-40B4-BE49-F238E27FC236}">
                <a16:creationId xmlns:a16="http://schemas.microsoft.com/office/drawing/2014/main" id="{CFEA244B-9058-CA23-A1E2-D9F61F6FDE9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dirty="0"/>
              <a:t>What is a Pulley?</a:t>
            </a:r>
            <a:endParaRPr dirty="0"/>
          </a:p>
        </p:txBody>
      </p:sp>
      <p:sp>
        <p:nvSpPr>
          <p:cNvPr id="77" name="Google Shape;77;p15">
            <a:extLst>
              <a:ext uri="{FF2B5EF4-FFF2-40B4-BE49-F238E27FC236}">
                <a16:creationId xmlns:a16="http://schemas.microsoft.com/office/drawing/2014/main" id="{67052B3C-7D7B-7E16-A242-29F3466CD2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42875" y="1258525"/>
            <a:ext cx="4634239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ko-KR" dirty="0"/>
              <a:t>A pulley is a simple machine that uses grooved wheels and a rope to move a load.</a:t>
            </a:r>
            <a:endParaRPr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821798F-6F12-B2A9-B352-6E9F3A9E07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5414" y="752354"/>
            <a:ext cx="3418872" cy="341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191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is Mechanical Advantage (M.A)?</a:t>
            </a:r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1"/>
          </p:nvPr>
        </p:nvSpPr>
        <p:spPr>
          <a:xfrm>
            <a:off x="342875" y="1258525"/>
            <a:ext cx="82488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Mechanical advantage is how much a machine multiplies your effort.</a:t>
            </a:r>
            <a:endParaRPr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7E9603AD-451F-D8D4-38EB-44748F6D7E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8733" y="1818992"/>
            <a:ext cx="3712942" cy="24752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Fixed Pulley</a:t>
            </a:r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42603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Pulley is attached to a structure</a:t>
            </a:r>
            <a:br>
              <a:rPr lang="en-GB"/>
            </a:b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Changes direction of force only</a:t>
            </a:r>
            <a:br>
              <a:rPr lang="en-GB"/>
            </a:b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No mechanical advantage (M.A = 1)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2F5A3D4-200E-CB37-4D7B-C3B6A0649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1379" y="798725"/>
            <a:ext cx="2518990" cy="309892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Moveable Pulley</a:t>
            </a:r>
            <a:endParaRPr/>
          </a:p>
        </p:txBody>
      </p:sp>
      <p:sp>
        <p:nvSpPr>
          <p:cNvPr id="100" name="Google Shape;100;p19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465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Pulley is attached to the load</a:t>
            </a:r>
            <a:br>
              <a:rPr lang="en-GB"/>
            </a:b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Moves with the load</a:t>
            </a:r>
            <a:br>
              <a:rPr lang="en-GB"/>
            </a:b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M.A = 2 (makes it easier to lift)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4992E11-88A4-1FA6-1EB4-A715E252C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246" y="445025"/>
            <a:ext cx="5724646" cy="295882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Compound Pulley Systems</a:t>
            </a:r>
            <a:endParaRPr dirty="0"/>
          </a:p>
        </p:txBody>
      </p:sp>
      <p:sp>
        <p:nvSpPr>
          <p:cNvPr id="107" name="Google Shape;107;p20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3652629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dirty="0"/>
              <a:t>Uses both fixed and movable pulleys</a:t>
            </a:r>
            <a:br>
              <a:rPr lang="en-GB" dirty="0"/>
            </a:b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altLang="ko-KR" dirty="0"/>
              <a:t>Enhances mechanical advantage</a:t>
            </a:r>
            <a:br>
              <a:rPr lang="en-GB" dirty="0"/>
            </a:b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altLang="ko-KR" dirty="0"/>
              <a:t>Simplifies lifting heavy loads</a:t>
            </a:r>
            <a:endParaRPr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96E3670-3201-EEF1-FF9F-3A7189BAA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2265" y="499881"/>
            <a:ext cx="3561385" cy="356138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D4649F-B6B2-41A5-DBC3-A4E0947407B3}"/>
              </a:ext>
            </a:extLst>
          </p:cNvPr>
          <p:cNvSpPr txBox="1"/>
          <p:nvPr/>
        </p:nvSpPr>
        <p:spPr>
          <a:xfrm>
            <a:off x="520861" y="497712"/>
            <a:ext cx="64818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https://www.youtube.com/watch?v=pxD3SHMp9Es</a:t>
            </a:r>
            <a:endParaRPr lang="ko-KR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갤러리">
  <a:themeElements>
    <a:clrScheme name="갤러리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갤러리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갤러리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0</TotalTime>
  <Words>174</Words>
  <Application>Microsoft Office PowerPoint</Application>
  <PresentationFormat>화면 슬라이드 쇼(16:9)</PresentationFormat>
  <Paragraphs>20</Paragraphs>
  <Slides>7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0" baseType="lpstr">
      <vt:lpstr>Gill Sans MT</vt:lpstr>
      <vt:lpstr>Arial</vt:lpstr>
      <vt:lpstr>갤러리</vt:lpstr>
      <vt:lpstr>Mechanical Advantage &amp; Pulley Systems</vt:lpstr>
      <vt:lpstr>What is a Pulley?</vt:lpstr>
      <vt:lpstr>What is Mechanical Advantage (M.A)?</vt:lpstr>
      <vt:lpstr>Fixed Pulley</vt:lpstr>
      <vt:lpstr>Moveable Pulley</vt:lpstr>
      <vt:lpstr>Compound Pulley Systems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현균 주</cp:lastModifiedBy>
  <cp:revision>1</cp:revision>
  <dcterms:modified xsi:type="dcterms:W3CDTF">2025-04-03T12:25:15Z</dcterms:modified>
</cp:coreProperties>
</file>