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Economica"/>
      <p:regular r:id="rId13"/>
      <p:bold r:id="rId14"/>
      <p:italic r:id="rId15"/>
      <p:boldItalic r:id="rId16"/>
    </p:embeddedFont>
    <p:embeddedFont>
      <p:font typeface="Open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Economica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conomica-italic.fntdata"/><Relationship Id="rId14" Type="http://schemas.openxmlformats.org/officeDocument/2006/relationships/font" Target="fonts/Economica-bold.fntdata"/><Relationship Id="rId17" Type="http://schemas.openxmlformats.org/officeDocument/2006/relationships/font" Target="fonts/OpenSans-regular.fntdata"/><Relationship Id="rId16" Type="http://schemas.openxmlformats.org/officeDocument/2006/relationships/font" Target="fonts/Economica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italic.fntdata"/><Relationship Id="rId6" Type="http://schemas.openxmlformats.org/officeDocument/2006/relationships/slide" Target="slides/slide1.xml"/><Relationship Id="rId18" Type="http://schemas.openxmlformats.org/officeDocument/2006/relationships/font" Target="fonts/Open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8c37f6b1ce_2_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38c37f6b1ce_2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8c37f6b1ce_2_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38c37f6b1ce_2_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8c37f6b1ce_2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8c37f6b1ce_2_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38c37f6b1ce_2_8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c37f6b1ce_2_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38c37f6b1ce_2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c37f6b1ce_2_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8c37f6b1ce_2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c37f6b1ce_2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8c37f6b1ce_2_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8c37f6b1ce_2_10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c37f6b1ce_2_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38c37f6b1ce_2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youtube.com/watch?v=CCHdMIEGaaM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ctrTitle"/>
          </p:nvPr>
        </p:nvSpPr>
        <p:spPr>
          <a:xfrm>
            <a:off x="886400" y="1114950"/>
            <a:ext cx="79440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Repeating Patterns</a:t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526950" y="733425"/>
            <a:ext cx="1215900" cy="1109100"/>
          </a:xfrm>
          <a:prstGeom prst="ellipse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964850" y="3551725"/>
            <a:ext cx="1092900" cy="10188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6442800" y="199400"/>
            <a:ext cx="1306500" cy="1018800"/>
          </a:xfrm>
          <a:prstGeom prst="triangle">
            <a:avLst>
              <a:gd fmla="val 50000" name="adj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7379600" y="2664300"/>
            <a:ext cx="1450800" cy="1199700"/>
          </a:xfrm>
          <a:prstGeom prst="trapezoid">
            <a:avLst>
              <a:gd fmla="val 25000" name="adj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What are we learning?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Idea of “Repeating”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Describe how a repeating pattern continues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Create my own repeating patterns!</a:t>
            </a:r>
            <a:endParaRPr/>
          </a:p>
        </p:txBody>
      </p:sp>
      <p:pic>
        <p:nvPicPr>
          <p:cNvPr id="79" name="Google Shape;79;p15" title="rabbit-work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9200" y="3051575"/>
            <a:ext cx="2970400" cy="167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What is pattern?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457200" y="1063225"/>
            <a:ext cx="47979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Exploring “Patterns” around us</a:t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535875" y="3526775"/>
            <a:ext cx="837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pattern is something that repeats or changes in a </a:t>
            </a:r>
            <a:r>
              <a:rPr lang="en-GB" sz="2400">
                <a:solidFill>
                  <a:schemeClr val="dk1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predictable</a:t>
            </a:r>
            <a:r>
              <a:rPr lang="en-GB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way.</a:t>
            </a:r>
            <a:endParaRPr sz="100"/>
          </a:p>
        </p:txBody>
      </p:sp>
      <p:sp>
        <p:nvSpPr>
          <p:cNvPr id="88" name="Google Shape;88;p16"/>
          <p:cNvSpPr txBox="1"/>
          <p:nvPr/>
        </p:nvSpPr>
        <p:spPr>
          <a:xfrm>
            <a:off x="535875" y="1586075"/>
            <a:ext cx="5191200" cy="21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1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○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🎵 Music (beats, rhythm) </a:t>
            </a:r>
            <a:r>
              <a:rPr lang="en-GB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https://www.youtube.com/watch?v=CCHdMIEGaaM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535875" y="226395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1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○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🎨 Art (designs, shapes)</a:t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535875" y="2911175"/>
            <a:ext cx="3425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1" marL="74295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○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🌿 Nature (leaves, shells)</a:t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1075" y="1166328"/>
            <a:ext cx="2158747" cy="2158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Repeating vs Growing Patterns</a:t>
            </a:r>
            <a:endParaRPr/>
          </a:p>
        </p:txBody>
      </p:sp>
      <p:sp>
        <p:nvSpPr>
          <p:cNvPr id="97" name="Google Shape;97;p17"/>
          <p:cNvSpPr txBox="1"/>
          <p:nvPr>
            <p:ph idx="1" type="body"/>
          </p:nvPr>
        </p:nvSpPr>
        <p:spPr>
          <a:xfrm>
            <a:off x="457200" y="1200150"/>
            <a:ext cx="8229600" cy="14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323843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29755"/>
              <a:buChar char="●"/>
            </a:pPr>
            <a:r>
              <a:rPr lang="en-GB" sz="4705"/>
              <a:t>Repeating Pattern</a:t>
            </a:r>
            <a:endParaRPr sz="4705"/>
          </a:p>
          <a:p>
            <a:pPr indent="0" lvl="0" marL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ct val="68012"/>
              <a:buNone/>
            </a:pPr>
            <a:r>
              <a:rPr lang="en-GB" sz="4705"/>
              <a:t> 🔵/🔴/🔵/🔴/🔵/🔴 →  </a:t>
            </a:r>
            <a:endParaRPr sz="4705"/>
          </a:p>
          <a:p>
            <a:pPr indent="0" lvl="0" marL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ct val="177778"/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 txBox="1"/>
          <p:nvPr/>
        </p:nvSpPr>
        <p:spPr>
          <a:xfrm>
            <a:off x="457200" y="2888600"/>
            <a:ext cx="3696300" cy="13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342900" rtl="0" algn="l">
              <a:lnSpc>
                <a:spcPct val="115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pen Sans"/>
              <a:buChar char="●"/>
            </a:pPr>
            <a:r>
              <a:rPr lang="en-GB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Growing Pattern: 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64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🟩/ 🟩🟩/ 🟩🟩🟩 → 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457200" y="1"/>
            <a:ext cx="8229600" cy="5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4762"/>
              <a:buFont typeface="Calibri"/>
              <a:buNone/>
            </a:pPr>
            <a:r>
              <a:rPr lang="en-GB"/>
              <a:t>Identify the Pattern</a:t>
            </a:r>
            <a:endParaRPr/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457200" y="701675"/>
            <a:ext cx="82296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17018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7778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44"/>
              </a:spcBef>
              <a:spcAft>
                <a:spcPts val="0"/>
              </a:spcAft>
              <a:buNone/>
            </a:pPr>
            <a:r>
              <a:rPr lang="en-GB" sz="4100"/>
              <a:t>🔶 🔶 🔷 🔷 🔶 🔶 🔷 🔷 ❓</a:t>
            </a:r>
            <a:endParaRPr sz="4100"/>
          </a:p>
          <a:p>
            <a:pPr indent="0" lvl="0" marL="0" rtl="0" algn="l">
              <a:spcBef>
                <a:spcPts val="1544"/>
              </a:spcBef>
              <a:spcAft>
                <a:spcPts val="0"/>
              </a:spcAft>
              <a:buClr>
                <a:schemeClr val="dk1"/>
              </a:buClr>
              <a:buSzPct val="177778"/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165450" y="3761402"/>
            <a:ext cx="8813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pattern repeats every four shapes: two orange diamonds and two blue diamonds.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266050" y="1629000"/>
            <a:ext cx="7384200" cy="9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44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comes next?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544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2521450" y="2862375"/>
            <a:ext cx="447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544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Can you describe it in word?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Find the 18th Term</a:t>
            </a:r>
            <a:endParaRPr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457200" y="998900"/>
            <a:ext cx="8229600" cy="21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Pattern: 🟢 🟢 🔴 🟢 🟢 🔴 ...</a:t>
            </a:r>
            <a:endParaRPr/>
          </a:p>
          <a:p>
            <a:pPr indent="0" lvl="0" marL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💡 Tip: Write the cycle and count carefully!</a:t>
            </a:r>
            <a:endParaRPr/>
          </a:p>
          <a:p>
            <a:pPr indent="0" lvl="0" marL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Question: What color will be the 18th term?</a:t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1010194" y="3982539"/>
            <a:ext cx="684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🟢 🟢 🔴 🟢 🟢 🔴 🟢 🟢 🔴 🟢 🟢 🔴 🟢 🟢 🔴 🟢 🟢 🔴 </a:t>
            </a:r>
            <a:endParaRPr/>
          </a:p>
        </p:txBody>
      </p:sp>
      <p:sp>
        <p:nvSpPr>
          <p:cNvPr id="116" name="Google Shape;116;p19"/>
          <p:cNvSpPr txBox="1"/>
          <p:nvPr/>
        </p:nvSpPr>
        <p:spPr>
          <a:xfrm>
            <a:off x="1105988" y="4173583"/>
            <a:ext cx="675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1     2  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4     5   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7     8   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10   11 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13  14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16   17  </a:t>
            </a: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19"/>
          <p:cNvCxnSpPr/>
          <p:nvPr/>
        </p:nvCxnSpPr>
        <p:spPr>
          <a:xfrm flipH="1">
            <a:off x="7559040" y="3435532"/>
            <a:ext cx="301105" cy="547007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Your Own Pattern!</a:t>
            </a:r>
            <a:endParaRPr/>
          </a:p>
        </p:txBody>
      </p:sp>
      <p:sp>
        <p:nvSpPr>
          <p:cNvPr id="123" name="Google Shape;123;p20"/>
          <p:cNvSpPr txBox="1"/>
          <p:nvPr>
            <p:ph idx="1" type="body"/>
          </p:nvPr>
        </p:nvSpPr>
        <p:spPr>
          <a:xfrm>
            <a:off x="457200" y="1200150"/>
            <a:ext cx="7218000" cy="25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 Use shapes, colors, or numbers to make your own pattern. (Show me 3 different pattern)</a:t>
            </a:r>
            <a:endParaRPr/>
          </a:p>
          <a:p>
            <a:pPr indent="-342900" lvl="0" marL="34290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👉 Write the rule under your pattern </a:t>
            </a:r>
            <a:endParaRPr/>
          </a:p>
          <a:p>
            <a:pPr indent="0" lvl="0" marL="342900" rtl="0" algn="l">
              <a:spcBef>
                <a:spcPts val="1640"/>
              </a:spcBef>
              <a:spcAft>
                <a:spcPts val="0"/>
              </a:spcAft>
              <a:buNone/>
            </a:pPr>
            <a:r>
              <a:rPr lang="en-GB"/>
              <a:t>(e.g., “Add 1 more each time” or “Repeat after 3 shapes”).</a:t>
            </a:r>
            <a:endParaRPr/>
          </a:p>
          <a:p>
            <a:pPr indent="-342900" lvl="0" marL="34290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GB"/>
              <a:t>Show Mr. Joo after you finish your work.</a:t>
            </a:r>
            <a:endParaRPr/>
          </a:p>
        </p:txBody>
      </p:sp>
      <p:pic>
        <p:nvPicPr>
          <p:cNvPr id="124" name="Google Shape;124;p20" title="56E7B9133877B0001B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5500" y="3187050"/>
            <a:ext cx="2094250" cy="191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